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29. 8. 2019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29. 8. 2019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29. 8. 2019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29. 8. 2019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29. 8. 2019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29. 8. 2019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29. 8. 2019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29. 8. 2019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29. 8. 2019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29. 8. 2019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29. 8. 2019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29. 8. 2019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abulkyRVPfyzika@gmail.com" TargetMode="Externa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cs-CZ" dirty="0"/>
              <a:t>Fyzika od MŠ po SŠ: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</a:t>
            </a:r>
            <a:r>
              <a:rPr lang="cs-CZ" dirty="0"/>
              <a:t> revizí RVP i bez</a:t>
            </a:r>
            <a:br>
              <a:rPr lang="cs-CZ" dirty="0"/>
            </a:b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Irena Dvořáková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KDF MFF UK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10"/>
          <a:stretch/>
        </p:blipFill>
        <p:spPr bwMode="auto">
          <a:xfrm>
            <a:off x="709497" y="1268759"/>
            <a:ext cx="7660822" cy="4968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9179" y="188640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 smtClean="0"/>
              <a:t>Podrobněji – tabulka TERMIKA 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03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/>
              <a:t>Podrobněji – tabulka TERMIKA </a:t>
            </a:r>
            <a:r>
              <a:rPr lang="cs-CZ" dirty="0" smtClean="0"/>
              <a:t>SOŠ</a:t>
            </a:r>
            <a:endParaRPr lang="cs-CZ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96752"/>
            <a:ext cx="4824536" cy="549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6576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Co už je hotové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2332856"/>
          </a:xfrm>
        </p:spPr>
        <p:txBody>
          <a:bodyPr/>
          <a:lstStyle/>
          <a:p>
            <a:r>
              <a:rPr lang="cs-CZ" dirty="0" smtClean="0"/>
              <a:t>Pohyb</a:t>
            </a:r>
          </a:p>
          <a:p>
            <a:r>
              <a:rPr lang="cs-CZ" dirty="0">
                <a:solidFill>
                  <a:srgbClr val="000000"/>
                </a:solidFill>
                <a:latin typeface="Roboto"/>
              </a:rPr>
              <a:t>Teplo, teplota, tepelné vlastnosti látek, změny </a:t>
            </a:r>
            <a:r>
              <a:rPr lang="cs-CZ" dirty="0" smtClean="0">
                <a:solidFill>
                  <a:srgbClr val="000000"/>
                </a:solidFill>
                <a:latin typeface="Roboto"/>
              </a:rPr>
              <a:t>skupenství</a:t>
            </a:r>
          </a:p>
          <a:p>
            <a:r>
              <a:rPr lang="cs-CZ" dirty="0" smtClean="0">
                <a:solidFill>
                  <a:srgbClr val="000000"/>
                </a:solidFill>
                <a:latin typeface="Roboto"/>
              </a:rPr>
              <a:t>Vlastnosti látek a měření fyzikálních veličin</a:t>
            </a:r>
          </a:p>
          <a:p>
            <a:endParaRPr lang="en-GB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96296" y="3933056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00B050"/>
                </a:solidFill>
              </a:rPr>
              <a:t>Na čem se pracuje</a:t>
            </a:r>
            <a:endParaRPr lang="en-GB" sz="4000" b="1" dirty="0">
              <a:solidFill>
                <a:srgbClr val="00B050"/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395536" y="4639146"/>
            <a:ext cx="8229600" cy="806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Optika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7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to děláme?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Pro peníze?</a:t>
            </a:r>
          </a:p>
          <a:p>
            <a:pPr marL="0" indent="0">
              <a:buNone/>
            </a:pPr>
            <a:r>
              <a:rPr lang="cs-CZ" sz="3600" dirty="0"/>
              <a:t>P</a:t>
            </a:r>
            <a:r>
              <a:rPr lang="cs-CZ" sz="3600" dirty="0" smtClean="0"/>
              <a:t>ro slávu?</a:t>
            </a:r>
          </a:p>
          <a:p>
            <a:pPr marL="0" indent="0">
              <a:buNone/>
            </a:pPr>
            <a:r>
              <a:rPr lang="cs-CZ" sz="3600" dirty="0" smtClean="0"/>
              <a:t>Protože </a:t>
            </a:r>
            <a:r>
              <a:rPr lang="cs-CZ" sz="3600" dirty="0"/>
              <a:t>si myslíme, že to může aspoň někomu </a:t>
            </a:r>
            <a:r>
              <a:rPr lang="cs-CZ" sz="3600" dirty="0" smtClean="0"/>
              <a:t>pomoci </a:t>
            </a:r>
            <a:r>
              <a:rPr lang="cs-CZ" dirty="0"/>
              <a:t>	</a:t>
            </a:r>
            <a:r>
              <a:rPr lang="cs-CZ" dirty="0" smtClean="0"/>
              <a:t>	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</a:t>
            </a:r>
            <a:r>
              <a:rPr lang="cs-CZ" sz="3600" b="1" dirty="0" smtClean="0">
                <a:solidFill>
                  <a:srgbClr val="00B050"/>
                </a:solidFill>
              </a:rPr>
              <a:t>a hlavně</a:t>
            </a:r>
          </a:p>
          <a:p>
            <a:pPr marL="0" indent="0">
              <a:buNone/>
            </a:pPr>
            <a:r>
              <a:rPr lang="cs-CZ" sz="3600" b="1" dirty="0" smtClean="0">
                <a:solidFill>
                  <a:srgbClr val="FF0000"/>
                </a:solidFill>
              </a:rPr>
              <a:t>Protože nám </a:t>
            </a:r>
            <a:r>
              <a:rPr lang="cs-CZ" sz="3600" b="1" dirty="0">
                <a:solidFill>
                  <a:srgbClr val="FF0000"/>
                </a:solidFill>
              </a:rPr>
              <a:t>to dává smysl </a:t>
            </a:r>
            <a:r>
              <a:rPr lang="cs-CZ" sz="3600" b="1" dirty="0" smtClean="0">
                <a:solidFill>
                  <a:srgbClr val="FF0000"/>
                </a:solidFill>
              </a:rPr>
              <a:t/>
            </a:r>
            <a:br>
              <a:rPr lang="cs-CZ" sz="3600" b="1" dirty="0" smtClean="0">
                <a:solidFill>
                  <a:srgbClr val="FF0000"/>
                </a:solidFill>
              </a:rPr>
            </a:br>
            <a:r>
              <a:rPr lang="cs-CZ" sz="3600" b="1" dirty="0" smtClean="0">
                <a:solidFill>
                  <a:srgbClr val="FF0000"/>
                </a:solidFill>
              </a:rPr>
              <a:t>a věříme, že to bude dávat smysl i vám</a:t>
            </a:r>
            <a:endParaRPr lang="cs-CZ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1988840"/>
            <a:ext cx="21602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467544" y="2636912"/>
            <a:ext cx="21602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37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914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Kde všechny materiály najdete:</a:t>
            </a:r>
            <a:endParaRPr lang="en-GB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1" y="836712"/>
            <a:ext cx="4364044" cy="412827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792" y="980728"/>
            <a:ext cx="1829055" cy="219105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852936"/>
            <a:ext cx="4157969" cy="3212976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-353302" y="3933056"/>
            <a:ext cx="1656184" cy="99442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Šipka doprava 7"/>
          <p:cNvSpPr/>
          <p:nvPr/>
        </p:nvSpPr>
        <p:spPr>
          <a:xfrm rot="-1560000">
            <a:off x="1222867" y="3222632"/>
            <a:ext cx="3241882" cy="14071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ál 8"/>
          <p:cNvSpPr/>
          <p:nvPr/>
        </p:nvSpPr>
        <p:spPr>
          <a:xfrm>
            <a:off x="4434005" y="2339121"/>
            <a:ext cx="1135328" cy="2880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Šipka dolů 9"/>
          <p:cNvSpPr/>
          <p:nvPr/>
        </p:nvSpPr>
        <p:spPr>
          <a:xfrm>
            <a:off x="5007398" y="2748767"/>
            <a:ext cx="82787" cy="94586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ovéPole 10"/>
          <p:cNvSpPr txBox="1"/>
          <p:nvPr/>
        </p:nvSpPr>
        <p:spPr>
          <a:xfrm>
            <a:off x="5940152" y="1670610"/>
            <a:ext cx="305983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kdf.mff.cuni.cz/</a:t>
            </a:r>
            <a:r>
              <a:rPr lang="en-GB" sz="2000" b="1" dirty="0" err="1">
                <a:solidFill>
                  <a:srgbClr val="FF0000"/>
                </a:solidFill>
              </a:rPr>
              <a:t>RVPfyzika</a:t>
            </a:r>
            <a:r>
              <a:rPr lang="en-GB" sz="2000" b="1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53842" y="5589240"/>
            <a:ext cx="4248472" cy="6771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Libovolné komentáře vítány na adrese</a:t>
            </a:r>
          </a:p>
          <a:p>
            <a:r>
              <a:rPr lang="cs-CZ" b="1" dirty="0" smtClean="0">
                <a:solidFill>
                  <a:srgbClr val="FF0000"/>
                </a:solidFill>
                <a:hlinkClick r:id="rId5" tooltip="tabulkyRVPfyzika@gmail.com"/>
              </a:rPr>
              <a:t>tabulkyRVPfyzika@gmail.com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5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Za všechny členy pracovní i podpůrné skupiny</a:t>
            </a:r>
          </a:p>
          <a:p>
            <a:pPr marL="0" indent="0" algn="ctr">
              <a:buNone/>
            </a:pPr>
            <a:r>
              <a:rPr lang="cs-CZ" dirty="0" smtClean="0"/>
              <a:t>Vám děkuji za pozornost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Irena Dvořáková</a:t>
            </a:r>
          </a:p>
          <a:p>
            <a:pPr marL="0" indent="0" algn="ctr">
              <a:buNone/>
            </a:pPr>
            <a:r>
              <a:rPr lang="cs-CZ" sz="2400" dirty="0"/>
              <a:t>i</a:t>
            </a:r>
            <a:r>
              <a:rPr lang="cs-CZ" sz="2400" dirty="0" smtClean="0"/>
              <a:t>rena.dvorakova@mff.cuni.cz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3816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Jak šel čas…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525963"/>
          </a:xfrm>
        </p:spPr>
        <p:txBody>
          <a:bodyPr>
            <a:normAutofit fontScale="92500"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p</a:t>
            </a:r>
            <a:r>
              <a:rPr lang="cs-CZ" sz="2800" dirty="0" smtClean="0">
                <a:solidFill>
                  <a:srgbClr val="FF0000"/>
                </a:solidFill>
              </a:rPr>
              <a:t>odzim 2017 </a:t>
            </a:r>
            <a:r>
              <a:rPr lang="cs-CZ" sz="2800" dirty="0" smtClean="0"/>
              <a:t>– prý </a:t>
            </a:r>
            <a:r>
              <a:rPr lang="cs-CZ" sz="2800" b="1" dirty="0" smtClean="0">
                <a:solidFill>
                  <a:srgbClr val="00B050"/>
                </a:solidFill>
              </a:rPr>
              <a:t>se chystají revize RVP</a:t>
            </a:r>
            <a:r>
              <a:rPr lang="cs-CZ" sz="2800" dirty="0" smtClean="0"/>
              <a:t>, neví se, kdo to bude dělat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podzim 2017 </a:t>
            </a:r>
            <a:r>
              <a:rPr lang="cs-CZ" sz="2800" dirty="0" smtClean="0"/>
              <a:t>– </a:t>
            </a:r>
            <a:r>
              <a:rPr lang="cs-CZ" sz="2800" b="1" dirty="0" smtClean="0">
                <a:solidFill>
                  <a:srgbClr val="00B050"/>
                </a:solidFill>
              </a:rPr>
              <a:t>rozhodnutí</a:t>
            </a:r>
            <a:r>
              <a:rPr lang="cs-CZ" sz="2800" dirty="0" smtClean="0"/>
              <a:t> - takhle to nenecháme, kdo jiný než my (fakulta, JČMF) do revizí Fyziky má jít</a:t>
            </a:r>
          </a:p>
          <a:p>
            <a:r>
              <a:rPr lang="cs-CZ" sz="2800" dirty="0">
                <a:solidFill>
                  <a:srgbClr val="FF0000"/>
                </a:solidFill>
              </a:rPr>
              <a:t>j</a:t>
            </a:r>
            <a:r>
              <a:rPr lang="cs-CZ" sz="2800" dirty="0" smtClean="0">
                <a:solidFill>
                  <a:srgbClr val="FF0000"/>
                </a:solidFill>
              </a:rPr>
              <a:t>aro 2018 </a:t>
            </a:r>
            <a:r>
              <a:rPr lang="cs-CZ" sz="2800" dirty="0" smtClean="0"/>
              <a:t>– </a:t>
            </a:r>
            <a:r>
              <a:rPr lang="cs-CZ" sz="2800" b="1" dirty="0" smtClean="0">
                <a:solidFill>
                  <a:srgbClr val="00B050"/>
                </a:solidFill>
              </a:rPr>
              <a:t>anketa </a:t>
            </a:r>
            <a:r>
              <a:rPr lang="cs-CZ" sz="2800" dirty="0" smtClean="0"/>
              <a:t>mezi učiteli (385 respondentů), </a:t>
            </a:r>
            <a:r>
              <a:rPr lang="cs-CZ" sz="2800" b="1" dirty="0" smtClean="0">
                <a:solidFill>
                  <a:srgbClr val="00B050"/>
                </a:solidFill>
              </a:rPr>
              <a:t>seminář</a:t>
            </a:r>
            <a:r>
              <a:rPr lang="cs-CZ" sz="2800" dirty="0" smtClean="0"/>
              <a:t> na MFF UK (80 účastníků)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během roku 2018 </a:t>
            </a:r>
            <a:r>
              <a:rPr lang="cs-CZ" sz="2800" dirty="0" smtClean="0"/>
              <a:t>– musí se udělat </a:t>
            </a:r>
            <a:r>
              <a:rPr lang="cs-CZ" sz="2800" b="1" dirty="0" smtClean="0">
                <a:solidFill>
                  <a:srgbClr val="00B050"/>
                </a:solidFill>
              </a:rPr>
              <a:t>podkladová studie </a:t>
            </a:r>
            <a:r>
              <a:rPr lang="cs-CZ" sz="2800" dirty="0" smtClean="0"/>
              <a:t>do prosince 2018, </a:t>
            </a:r>
            <a:r>
              <a:rPr lang="cs-CZ" sz="2800" b="1" dirty="0" smtClean="0">
                <a:solidFill>
                  <a:srgbClr val="00B050"/>
                </a:solidFill>
              </a:rPr>
              <a:t>revize</a:t>
            </a:r>
            <a:r>
              <a:rPr lang="cs-CZ" sz="2800" dirty="0" smtClean="0"/>
              <a:t> </a:t>
            </a:r>
            <a:r>
              <a:rPr lang="cs-CZ" sz="2800" dirty="0"/>
              <a:t>musí být hotové </a:t>
            </a:r>
            <a:r>
              <a:rPr lang="cs-CZ" sz="2800" b="1" dirty="0" smtClean="0">
                <a:solidFill>
                  <a:srgbClr val="00B050"/>
                </a:solidFill>
              </a:rPr>
              <a:t>do konce roku 2019 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konec roku 2018</a:t>
            </a:r>
            <a:r>
              <a:rPr lang="cs-CZ" sz="2800" dirty="0" smtClean="0"/>
              <a:t>, začátek roku 2019 – studie je hotová, </a:t>
            </a:r>
            <a:r>
              <a:rPr lang="cs-CZ" sz="2800" b="1" dirty="0" smtClean="0">
                <a:solidFill>
                  <a:srgbClr val="00B050"/>
                </a:solidFill>
              </a:rPr>
              <a:t>situace </a:t>
            </a:r>
            <a:r>
              <a:rPr lang="cs-CZ" sz="2800" dirty="0" smtClean="0"/>
              <a:t>kolem revizí RVP </a:t>
            </a:r>
            <a:r>
              <a:rPr lang="cs-CZ" sz="2800" b="1" dirty="0" smtClean="0">
                <a:solidFill>
                  <a:srgbClr val="00B050"/>
                </a:solidFill>
              </a:rPr>
              <a:t>je nejasná</a:t>
            </a:r>
          </a:p>
          <a:p>
            <a:pPr marL="0" indent="0"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03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cs-CZ" sz="3400" dirty="0" smtClean="0">
                <a:solidFill>
                  <a:srgbClr val="FF0000"/>
                </a:solidFill>
              </a:rPr>
              <a:t>únor 2019:</a:t>
            </a:r>
          </a:p>
          <a:p>
            <a:pPr lvl="1" fontAlgn="base"/>
            <a:r>
              <a:rPr lang="cs-CZ" sz="3400" dirty="0" smtClean="0"/>
              <a:t>Revize </a:t>
            </a:r>
            <a:r>
              <a:rPr lang="cs-CZ" sz="3400" dirty="0"/>
              <a:t>RVP by měly být v souladu </a:t>
            </a:r>
            <a:r>
              <a:rPr lang="cs-CZ" sz="3400" dirty="0" smtClean="0"/>
              <a:t>se </a:t>
            </a:r>
            <a:r>
              <a:rPr lang="cs-CZ" sz="3400" b="1" dirty="0" smtClean="0">
                <a:solidFill>
                  <a:srgbClr val="00B050"/>
                </a:solidFill>
              </a:rPr>
              <a:t>Strategií 2030</a:t>
            </a:r>
            <a:r>
              <a:rPr lang="cs-CZ" sz="3400" dirty="0" smtClean="0"/>
              <a:t>, ta bude </a:t>
            </a:r>
            <a:r>
              <a:rPr lang="cs-CZ" sz="3400" dirty="0"/>
              <a:t>hotova možná koncem roku =&gt; Veškeré </a:t>
            </a:r>
            <a:r>
              <a:rPr lang="cs-CZ" sz="3400" b="1" dirty="0">
                <a:solidFill>
                  <a:srgbClr val="00B050"/>
                </a:solidFill>
              </a:rPr>
              <a:t>termíny</a:t>
            </a:r>
            <a:r>
              <a:rPr lang="cs-CZ" sz="3400" dirty="0"/>
              <a:t> pro revize RVP jsou </a:t>
            </a:r>
            <a:r>
              <a:rPr lang="cs-CZ" sz="3400" b="1" dirty="0">
                <a:solidFill>
                  <a:srgbClr val="00B050"/>
                </a:solidFill>
              </a:rPr>
              <a:t>zrušeny</a:t>
            </a:r>
            <a:r>
              <a:rPr lang="cs-CZ" sz="3400" dirty="0"/>
              <a:t>.</a:t>
            </a:r>
          </a:p>
          <a:p>
            <a:pPr lvl="1" fontAlgn="base"/>
            <a:r>
              <a:rPr lang="cs-CZ" sz="3400" dirty="0" smtClean="0"/>
              <a:t>Až </a:t>
            </a:r>
            <a:r>
              <a:rPr lang="cs-CZ" sz="3400" dirty="0"/>
              <a:t>budou revize RVP, nebudou to ani tak revize, jako spíše nová kurikula (</a:t>
            </a:r>
            <a:r>
              <a:rPr lang="cs-CZ" sz="3400" b="1" dirty="0">
                <a:solidFill>
                  <a:srgbClr val="00B050"/>
                </a:solidFill>
              </a:rPr>
              <a:t>nové RVP</a:t>
            </a:r>
            <a:r>
              <a:rPr lang="cs-CZ" sz="3400" dirty="0" smtClean="0"/>
              <a:t>).</a:t>
            </a:r>
          </a:p>
          <a:p>
            <a:pPr fontAlgn="base"/>
            <a:r>
              <a:rPr lang="cs-CZ" sz="3400" dirty="0" smtClean="0">
                <a:solidFill>
                  <a:srgbClr val="FF0000"/>
                </a:solidFill>
              </a:rPr>
              <a:t>duben </a:t>
            </a:r>
            <a:r>
              <a:rPr lang="cs-CZ" sz="3400" dirty="0">
                <a:solidFill>
                  <a:srgbClr val="FF0000"/>
                </a:solidFill>
              </a:rPr>
              <a:t>2019</a:t>
            </a:r>
            <a:r>
              <a:rPr lang="cs-CZ" sz="3400" dirty="0" smtClean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cs-CZ" sz="3400" dirty="0"/>
              <a:t>Na konkrétní </a:t>
            </a:r>
            <a:r>
              <a:rPr lang="cs-CZ" sz="3400" b="1" dirty="0">
                <a:solidFill>
                  <a:srgbClr val="00B050"/>
                </a:solidFill>
              </a:rPr>
              <a:t>zadání</a:t>
            </a:r>
            <a:r>
              <a:rPr lang="cs-CZ" sz="3400" dirty="0"/>
              <a:t> na revize se čeká na </a:t>
            </a:r>
            <a:r>
              <a:rPr lang="cs-CZ" sz="3400" b="1" dirty="0">
                <a:solidFill>
                  <a:srgbClr val="00B050"/>
                </a:solidFill>
              </a:rPr>
              <a:t>konec dubna</a:t>
            </a:r>
          </a:p>
          <a:p>
            <a:pPr lvl="1"/>
            <a:r>
              <a:rPr lang="cs-CZ" sz="3400" b="1" dirty="0">
                <a:solidFill>
                  <a:srgbClr val="00B050"/>
                </a:solidFill>
              </a:rPr>
              <a:t>Termín,</a:t>
            </a:r>
            <a:r>
              <a:rPr lang="cs-CZ" sz="3400" dirty="0"/>
              <a:t> kdy by měly být revize hotovy je </a:t>
            </a:r>
            <a:r>
              <a:rPr lang="cs-CZ" sz="3400" b="1" dirty="0">
                <a:solidFill>
                  <a:srgbClr val="00B050"/>
                </a:solidFill>
              </a:rPr>
              <a:t>2023</a:t>
            </a:r>
            <a:r>
              <a:rPr lang="cs-CZ" sz="3400" dirty="0"/>
              <a:t> – možná… (včetně ověření, modelových ŠVP)</a:t>
            </a:r>
          </a:p>
          <a:p>
            <a:r>
              <a:rPr lang="cs-CZ" sz="3400" dirty="0" smtClean="0">
                <a:solidFill>
                  <a:srgbClr val="FF0000"/>
                </a:solidFill>
              </a:rPr>
              <a:t>14. 6. </a:t>
            </a:r>
            <a:r>
              <a:rPr lang="cs-CZ" sz="3400" dirty="0">
                <a:solidFill>
                  <a:srgbClr val="FF0000"/>
                </a:solidFill>
              </a:rPr>
              <a:t>2019: </a:t>
            </a:r>
            <a:endParaRPr lang="cs-CZ" sz="3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400" dirty="0" smtClean="0"/>
              <a:t>Je </a:t>
            </a:r>
            <a:r>
              <a:rPr lang="cs-CZ" sz="3400" dirty="0"/>
              <a:t>nutné upřesnit termíny konečného zpracování, neboť </a:t>
            </a:r>
            <a:r>
              <a:rPr lang="cs-CZ" sz="3400" dirty="0" smtClean="0"/>
              <a:t>dle </a:t>
            </a:r>
            <a:r>
              <a:rPr lang="cs-CZ" sz="3400" dirty="0"/>
              <a:t>informace paní Havlínové </a:t>
            </a:r>
            <a:r>
              <a:rPr lang="cs-CZ" sz="3400" dirty="0" smtClean="0"/>
              <a:t>z NÚV </a:t>
            </a:r>
            <a:r>
              <a:rPr lang="cs-CZ" sz="3400" dirty="0"/>
              <a:t>by </a:t>
            </a:r>
            <a:r>
              <a:rPr lang="cs-CZ" sz="3400" dirty="0" smtClean="0"/>
              <a:t>skupina věnující se </a:t>
            </a:r>
            <a:br>
              <a:rPr lang="cs-CZ" sz="3400" dirty="0" smtClean="0"/>
            </a:br>
            <a:r>
              <a:rPr lang="cs-CZ" sz="3400" dirty="0" smtClean="0"/>
              <a:t>1</a:t>
            </a:r>
            <a:r>
              <a:rPr lang="cs-CZ" sz="3400" dirty="0"/>
              <a:t>. stupni měla dostat </a:t>
            </a:r>
            <a:r>
              <a:rPr lang="cs-CZ" sz="3400" b="1" dirty="0">
                <a:solidFill>
                  <a:srgbClr val="00B050"/>
                </a:solidFill>
              </a:rPr>
              <a:t>podklady začátkem roku 2020</a:t>
            </a:r>
            <a:r>
              <a:rPr lang="cs-CZ" sz="3400" dirty="0" smtClean="0"/>
              <a:t>.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marL="457200" lvl="1" indent="0" fontAlgn="base">
              <a:buNone/>
            </a:pP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05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cs-CZ" dirty="0" smtClean="0"/>
              <a:t>… a nyní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Mail </a:t>
            </a:r>
            <a:r>
              <a:rPr lang="cs-CZ" b="1" dirty="0">
                <a:solidFill>
                  <a:srgbClr val="FF0000"/>
                </a:solidFill>
              </a:rPr>
              <a:t>12. 7. </a:t>
            </a:r>
            <a:r>
              <a:rPr lang="cs-CZ" b="1" dirty="0" smtClean="0">
                <a:solidFill>
                  <a:srgbClr val="FF0000"/>
                </a:solidFill>
              </a:rPr>
              <a:t>2019: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	</a:t>
            </a:r>
            <a:r>
              <a:rPr lang="cs-CZ" i="1" dirty="0" smtClean="0"/>
              <a:t>Vážené </a:t>
            </a:r>
            <a:r>
              <a:rPr lang="cs-CZ" i="1" dirty="0"/>
              <a:t>kolegyně a vážení </a:t>
            </a:r>
            <a:r>
              <a:rPr lang="cs-CZ" i="1" dirty="0" smtClean="0"/>
              <a:t>kolegové,</a:t>
            </a:r>
            <a:br>
              <a:rPr lang="cs-CZ" i="1" dirty="0" smtClean="0"/>
            </a:br>
            <a:r>
              <a:rPr lang="cs-CZ" i="1" dirty="0" smtClean="0"/>
              <a:t>na </a:t>
            </a:r>
            <a:r>
              <a:rPr lang="cs-CZ" i="1" dirty="0"/>
              <a:t>základě Opatření  MŠMT č.j. 21 705/2019-1 ze dne 26. června 2019 dochází s účinností od 1. 1. 2020 ke </a:t>
            </a:r>
            <a:r>
              <a:rPr lang="cs-CZ" b="1" i="1" dirty="0">
                <a:solidFill>
                  <a:srgbClr val="00B050"/>
                </a:solidFill>
              </a:rPr>
              <a:t>sloučení </a:t>
            </a:r>
            <a:r>
              <a:rPr lang="cs-CZ" i="1" dirty="0"/>
              <a:t>Národního institutu pro další vzdělávání a Národního ústavu pro vzdělávání s tím, že nástupnickou organizací bude Národní institut pro další vzdělávání.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b="1" i="1" dirty="0" smtClean="0">
                <a:solidFill>
                  <a:srgbClr val="FF0000"/>
                </a:solidFill>
              </a:rPr>
              <a:t>Práce </a:t>
            </a:r>
            <a:r>
              <a:rPr lang="cs-CZ" b="1" i="1" dirty="0">
                <a:solidFill>
                  <a:srgbClr val="FF0000"/>
                </a:solidFill>
              </a:rPr>
              <a:t>na revizích rámcových vzdělávacích programů jsou pozastaveny. Děkujeme Vám za dosavadní spolupráci na podkladových materiálech pro revize RVP.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30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Takže co s tím?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435280" cy="4525963"/>
          </a:xfrm>
        </p:spPr>
        <p:txBody>
          <a:bodyPr/>
          <a:lstStyle/>
          <a:p>
            <a:r>
              <a:rPr lang="cs-CZ" dirty="0"/>
              <a:t>Vytvářet materiály, které (v budoucnu) mohou být novými RVP ve fyzice resp. jejich základem, ale které budou </a:t>
            </a:r>
            <a:r>
              <a:rPr lang="cs-CZ" b="1" dirty="0">
                <a:solidFill>
                  <a:srgbClr val="00B050"/>
                </a:solidFill>
              </a:rPr>
              <a:t>pomáhat učitelům </a:t>
            </a:r>
            <a:r>
              <a:rPr lang="cs-CZ" b="1" dirty="0" smtClean="0">
                <a:solidFill>
                  <a:srgbClr val="00B050"/>
                </a:solidFill>
              </a:rPr>
              <a:t>už teď.</a:t>
            </a:r>
          </a:p>
          <a:p>
            <a:r>
              <a:rPr lang="cs-CZ" dirty="0" smtClean="0"/>
              <a:t>Vznikly: </a:t>
            </a:r>
            <a:r>
              <a:rPr lang="cs-CZ" b="1" dirty="0" smtClean="0">
                <a:solidFill>
                  <a:srgbClr val="00B050"/>
                </a:solidFill>
              </a:rPr>
              <a:t>pracovní</a:t>
            </a:r>
            <a:r>
              <a:rPr lang="cs-CZ" dirty="0" smtClean="0"/>
              <a:t> (24 osob, převážně učitelé) a </a:t>
            </a:r>
            <a:r>
              <a:rPr lang="cs-CZ" b="1" dirty="0" smtClean="0">
                <a:solidFill>
                  <a:srgbClr val="00B050"/>
                </a:solidFill>
              </a:rPr>
              <a:t>podpůrná skupina </a:t>
            </a:r>
            <a:r>
              <a:rPr lang="cs-CZ" dirty="0" smtClean="0"/>
              <a:t>(17 osob, převážně z VŠ)</a:t>
            </a:r>
          </a:p>
          <a:p>
            <a:r>
              <a:rPr lang="cs-CZ" dirty="0" smtClean="0"/>
              <a:t>Zpracovávají se </a:t>
            </a:r>
            <a:r>
              <a:rPr lang="cs-CZ" b="1" dirty="0" smtClean="0">
                <a:solidFill>
                  <a:srgbClr val="00B050"/>
                </a:solidFill>
              </a:rPr>
              <a:t>tabulky,</a:t>
            </a:r>
            <a:r>
              <a:rPr lang="cs-CZ" dirty="0" smtClean="0"/>
              <a:t> konkretizující jednotlivá témata.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01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Pro jednotlivá </a:t>
            </a:r>
            <a:r>
              <a:rPr lang="cs-CZ" b="1" dirty="0" smtClean="0">
                <a:solidFill>
                  <a:srgbClr val="00B050"/>
                </a:solidFill>
              </a:rPr>
              <a:t>témata</a:t>
            </a:r>
            <a:r>
              <a:rPr lang="cs-CZ" dirty="0" smtClean="0"/>
              <a:t> </a:t>
            </a:r>
          </a:p>
          <a:p>
            <a:r>
              <a:rPr lang="cs-CZ" dirty="0" smtClean="0"/>
              <a:t>Od MŠ po SŠ (G, SOŠ)</a:t>
            </a:r>
          </a:p>
          <a:p>
            <a:r>
              <a:rPr lang="cs-CZ" dirty="0" smtClean="0"/>
              <a:t>Psáno </a:t>
            </a:r>
            <a:r>
              <a:rPr lang="cs-CZ" b="1" dirty="0" smtClean="0">
                <a:solidFill>
                  <a:srgbClr val="00B050"/>
                </a:solidFill>
              </a:rPr>
              <a:t>česky</a:t>
            </a:r>
            <a:r>
              <a:rPr lang="cs-CZ" dirty="0" smtClean="0"/>
              <a:t>, ne </a:t>
            </a:r>
            <a:r>
              <a:rPr lang="cs-CZ" dirty="0" err="1" smtClean="0"/>
              <a:t>vědečtinou</a:t>
            </a:r>
            <a:endParaRPr lang="cs-CZ" dirty="0" smtClean="0"/>
          </a:p>
          <a:p>
            <a:r>
              <a:rPr lang="cs-CZ" dirty="0" smtClean="0"/>
              <a:t>Zaměřeno na </a:t>
            </a:r>
            <a:r>
              <a:rPr lang="cs-CZ" b="1" dirty="0" smtClean="0">
                <a:solidFill>
                  <a:srgbClr val="00B050"/>
                </a:solidFill>
              </a:rPr>
              <a:t>aktivity žáka </a:t>
            </a:r>
            <a:r>
              <a:rPr lang="cs-CZ" dirty="0" smtClean="0"/>
              <a:t>(dělá, zkoumá, ..)</a:t>
            </a:r>
          </a:p>
          <a:p>
            <a:r>
              <a:rPr lang="cs-CZ" dirty="0" smtClean="0"/>
              <a:t>Doplněno konkrétními </a:t>
            </a:r>
            <a:r>
              <a:rPr lang="cs-CZ" b="1" dirty="0" smtClean="0">
                <a:solidFill>
                  <a:srgbClr val="00B050"/>
                </a:solidFill>
              </a:rPr>
              <a:t>ukázkami úloh, aktivit</a:t>
            </a:r>
          </a:p>
          <a:p>
            <a:r>
              <a:rPr lang="cs-CZ" dirty="0" smtClean="0"/>
              <a:t>Na úrovni ZŠ </a:t>
            </a:r>
            <a:r>
              <a:rPr lang="cs-CZ" b="1" dirty="0" smtClean="0">
                <a:solidFill>
                  <a:srgbClr val="00B050"/>
                </a:solidFill>
              </a:rPr>
              <a:t>rozděleno</a:t>
            </a:r>
            <a:r>
              <a:rPr lang="cs-CZ" dirty="0" smtClean="0"/>
              <a:t> na konec 3., 5., 7. a 9. třídy</a:t>
            </a:r>
          </a:p>
          <a:p>
            <a:r>
              <a:rPr lang="cs-CZ" dirty="0" smtClean="0"/>
              <a:t>Pro 7. a 9. ročník a SOŠ rozděleno </a:t>
            </a:r>
            <a:r>
              <a:rPr lang="cs-CZ" b="1" dirty="0" smtClean="0">
                <a:solidFill>
                  <a:srgbClr val="00B050"/>
                </a:solidFill>
              </a:rPr>
              <a:t>na tři úrovně </a:t>
            </a:r>
            <a:r>
              <a:rPr lang="cs-CZ" dirty="0" smtClean="0"/>
              <a:t>(minimální, optimální, excelentní), pro G na dvě úrovně</a:t>
            </a:r>
          </a:p>
          <a:p>
            <a:r>
              <a:rPr lang="cs-CZ" dirty="0" smtClean="0"/>
              <a:t>Na úrovni ZŠ doplněno o </a:t>
            </a:r>
            <a:r>
              <a:rPr lang="cs-CZ" b="1" dirty="0" smtClean="0">
                <a:solidFill>
                  <a:srgbClr val="00B050"/>
                </a:solidFill>
              </a:rPr>
              <a:t>odhad počtu hodin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Veřejné, k dispozici všem </a:t>
            </a:r>
            <a:r>
              <a:rPr lang="cs-CZ" dirty="0" smtClean="0"/>
              <a:t>zájemcům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1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 to vypadá celkově – tabulka POHYB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146547" cy="5228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725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Podrobněji – tabulka TERMIKA 3. a 5. tř.</a:t>
            </a:r>
            <a:endParaRPr lang="en-GB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2776"/>
            <a:ext cx="8628148" cy="4887121"/>
          </a:xfrm>
        </p:spPr>
      </p:pic>
    </p:spTree>
    <p:extLst>
      <p:ext uri="{BB962C8B-B14F-4D97-AF65-F5344CB8AC3E}">
        <p14:creationId xmlns:p14="http://schemas.microsoft.com/office/powerpoint/2010/main" val="295947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8527781" cy="5448638"/>
          </a:xfrm>
        </p:spPr>
      </p:pic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2211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Podrobněji – tabulka TERMIKA 7. a 9. tř.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3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489</Words>
  <Application>Microsoft Office PowerPoint</Application>
  <PresentationFormat>Předvádění na obrazovce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Fyzika od MŠ po SŠ:  s revizí RVP i bez </vt:lpstr>
      <vt:lpstr>Jak šel čas…</vt:lpstr>
      <vt:lpstr>Prezentace aplikace PowerPoint</vt:lpstr>
      <vt:lpstr>… a nyní</vt:lpstr>
      <vt:lpstr>Takže co s tím?</vt:lpstr>
      <vt:lpstr>Tabulky</vt:lpstr>
      <vt:lpstr>Jak to vypadá celkově – tabulka POHYB</vt:lpstr>
      <vt:lpstr>Podrobněji – tabulka TERMIKA 3. a 5. tř.</vt:lpstr>
      <vt:lpstr>Podrobněji – tabulka TERMIKA 7. a 9. tř.</vt:lpstr>
      <vt:lpstr>Podrobněji – tabulka TERMIKA G</vt:lpstr>
      <vt:lpstr>Podrobněji – tabulka TERMIKA SOŠ</vt:lpstr>
      <vt:lpstr>Co už je hotové</vt:lpstr>
      <vt:lpstr>Proč to děláme?</vt:lpstr>
      <vt:lpstr>Kde všechny materiály najdete: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Fyzika od MŠ po SŠ: s revizí RVP i bez</dc:title>
  <dc:creator>Irena Dvořáková</dc:creator>
  <cp:lastModifiedBy>Irena Dvořáková</cp:lastModifiedBy>
  <cp:revision>24</cp:revision>
  <dcterms:created xsi:type="dcterms:W3CDTF">2019-08-21T15:54:50Z</dcterms:created>
  <dcterms:modified xsi:type="dcterms:W3CDTF">2019-08-29T15:45:02Z</dcterms:modified>
</cp:coreProperties>
</file>