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5DC1-0A03-4348-A085-4C203E98C7EA}" type="datetimeFigureOut">
              <a:rPr lang="cs-CZ" smtClean="0"/>
              <a:pPr/>
              <a:t>29.08.2019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4B61-24E6-414D-9420-7D61F4049F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5DC1-0A03-4348-A085-4C203E98C7EA}" type="datetimeFigureOut">
              <a:rPr lang="cs-CZ" smtClean="0"/>
              <a:pPr/>
              <a:t>29.08.2019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4B61-24E6-414D-9420-7D61F4049F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5DC1-0A03-4348-A085-4C203E98C7EA}" type="datetimeFigureOut">
              <a:rPr lang="cs-CZ" smtClean="0"/>
              <a:pPr/>
              <a:t>29.08.2019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4B61-24E6-414D-9420-7D61F4049F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5DC1-0A03-4348-A085-4C203E98C7EA}" type="datetimeFigureOut">
              <a:rPr lang="cs-CZ" smtClean="0"/>
              <a:pPr/>
              <a:t>29.08.2019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4B61-24E6-414D-9420-7D61F4049F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5DC1-0A03-4348-A085-4C203E98C7EA}" type="datetimeFigureOut">
              <a:rPr lang="cs-CZ" smtClean="0"/>
              <a:pPr/>
              <a:t>29.08.2019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4B61-24E6-414D-9420-7D61F4049F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5DC1-0A03-4348-A085-4C203E98C7EA}" type="datetimeFigureOut">
              <a:rPr lang="cs-CZ" smtClean="0"/>
              <a:pPr/>
              <a:t>29.08.2019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4B61-24E6-414D-9420-7D61F4049F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5DC1-0A03-4348-A085-4C203E98C7EA}" type="datetimeFigureOut">
              <a:rPr lang="cs-CZ" smtClean="0"/>
              <a:pPr/>
              <a:t>29.08.2019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4B61-24E6-414D-9420-7D61F4049F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5DC1-0A03-4348-A085-4C203E98C7EA}" type="datetimeFigureOut">
              <a:rPr lang="cs-CZ" smtClean="0"/>
              <a:pPr/>
              <a:t>29.08.2019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4B61-24E6-414D-9420-7D61F4049F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5DC1-0A03-4348-A085-4C203E98C7EA}" type="datetimeFigureOut">
              <a:rPr lang="cs-CZ" smtClean="0"/>
              <a:pPr/>
              <a:t>29.08.2019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4B61-24E6-414D-9420-7D61F4049F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5DC1-0A03-4348-A085-4C203E98C7EA}" type="datetimeFigureOut">
              <a:rPr lang="cs-CZ" smtClean="0"/>
              <a:pPr/>
              <a:t>29.08.2019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4B61-24E6-414D-9420-7D61F4049F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5DC1-0A03-4348-A085-4C203E98C7EA}" type="datetimeFigureOut">
              <a:rPr lang="cs-CZ" smtClean="0"/>
              <a:pPr/>
              <a:t>29.08.2019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4B61-24E6-414D-9420-7D61F4049F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25DC1-0A03-4348-A085-4C203E98C7EA}" type="datetimeFigureOut">
              <a:rPr lang="cs-CZ" smtClean="0"/>
              <a:pPr/>
              <a:t>29.08.2019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04B61-24E6-414D-9420-7D61F4049FF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youtu.be/_TNSUIsjdpY?t=6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aris_Gun" TargetMode="External"/><Relationship Id="rId2" Type="http://schemas.openxmlformats.org/officeDocument/2006/relationships/hyperlink" Target="http://www.balistika.cz/vnejsi_teori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tac.cz/clanky/o-zakladech-balistiky/" TargetMode="External"/><Relationship Id="rId5" Type="http://schemas.openxmlformats.org/officeDocument/2006/relationships/hyperlink" Target="https://www.vihtavuori.com/tech-blog-powder-grain-shapes/" TargetMode="External"/><Relationship Id="rId4" Type="http://schemas.openxmlformats.org/officeDocument/2006/relationships/hyperlink" Target="https://en.wikipedia.org/wiki/Ballistic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youtu.be/7pOXunRYJIw?t=21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Balistika a její demonstrace v praxi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Matěj Láznička</a:t>
            </a:r>
          </a:p>
          <a:p>
            <a:r>
              <a:rPr lang="cs-CZ" dirty="0" smtClean="0"/>
              <a:t>Gymnázium </a:t>
            </a:r>
            <a:r>
              <a:rPr lang="cs-CZ" dirty="0" err="1" smtClean="0"/>
              <a:t>Špitálská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Balistické kyvadlo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Zákon zachování hybnosti: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Zákon zachování mechanické energie:</a:t>
            </a:r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2714620"/>
            <a:ext cx="1273175" cy="57150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9625" algn="l"/>
              </a:tabLst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2143116"/>
            <a:ext cx="2125663" cy="342900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4357694"/>
            <a:ext cx="2994025" cy="617538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074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9625" algn="l"/>
              </a:tabLst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5143512"/>
            <a:ext cx="2378075" cy="617538"/>
          </a:xfrm>
          <a:prstGeom prst="rect">
            <a:avLst/>
          </a:prstGeom>
          <a:noFill/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1074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9625" algn="l"/>
              </a:tabLst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Obrázek 18" descr="kyvadlo_upraven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702" y="1357298"/>
            <a:ext cx="2119580" cy="2299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Rázová vlna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 = 1 / sin</a:t>
            </a:r>
            <a:r>
              <a:rPr lang="el-GR" dirty="0" smtClean="0"/>
              <a:t>α</a:t>
            </a:r>
            <a:endParaRPr lang="cs-CZ" dirty="0"/>
          </a:p>
        </p:txBody>
      </p:sp>
      <p:pic>
        <p:nvPicPr>
          <p:cNvPr id="5" name="Obrázek 4" descr="Snímek obrazovky (5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09" y="4085330"/>
            <a:ext cx="4929191" cy="2772670"/>
          </a:xfrm>
          <a:prstGeom prst="rect">
            <a:avLst/>
          </a:prstGeom>
        </p:spPr>
      </p:pic>
      <p:pic>
        <p:nvPicPr>
          <p:cNvPr id="6" name="Obrázek 5" descr="Snímek obrazovky (54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1357298"/>
            <a:ext cx="4929190" cy="2772669"/>
          </a:xfrm>
          <a:prstGeom prst="rect">
            <a:avLst/>
          </a:prstGeom>
        </p:spPr>
      </p:pic>
      <p:pic>
        <p:nvPicPr>
          <p:cNvPr id="7" name="Obrázek 6" descr="SAAM-1991.89.21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36153"/>
            <a:ext cx="4214810" cy="4221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Demonstrace v praxi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Kuše, prak, luk</a:t>
            </a:r>
          </a:p>
          <a:p>
            <a:r>
              <a:rPr lang="cs-CZ" dirty="0" err="1" smtClean="0"/>
              <a:t>Airsoftové</a:t>
            </a:r>
            <a:r>
              <a:rPr lang="cs-CZ" dirty="0" smtClean="0"/>
              <a:t> zbraně</a:t>
            </a:r>
          </a:p>
          <a:p>
            <a:r>
              <a:rPr lang="cs-CZ" dirty="0" smtClean="0"/>
              <a:t>Vzduchovka</a:t>
            </a:r>
          </a:p>
          <a:p>
            <a:r>
              <a:rPr lang="cs-CZ" dirty="0" err="1" smtClean="0"/>
              <a:t>Potato</a:t>
            </a:r>
            <a:r>
              <a:rPr lang="cs-CZ" dirty="0" smtClean="0"/>
              <a:t> </a:t>
            </a:r>
            <a:r>
              <a:rPr lang="cs-CZ" dirty="0" err="1" smtClean="0"/>
              <a:t>gun</a:t>
            </a:r>
            <a:endParaRPr lang="cs-CZ" dirty="0" smtClean="0"/>
          </a:p>
          <a:p>
            <a:pPr lvl="1"/>
            <a:r>
              <a:rPr lang="cs-CZ" sz="1600" dirty="0" smtClean="0">
                <a:hlinkClick r:id="rId2"/>
              </a:rPr>
              <a:t>https://youtu.be/_TNSUIsjdpY?t=61</a:t>
            </a:r>
            <a:endParaRPr lang="cs-CZ" sz="1600" dirty="0" smtClean="0"/>
          </a:p>
          <a:p>
            <a:endParaRPr lang="cs-CZ" sz="2000" dirty="0"/>
          </a:p>
        </p:txBody>
      </p:sp>
      <p:pic>
        <p:nvPicPr>
          <p:cNvPr id="4" name="Obrázek 3" descr="IMG_08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1" y="1606042"/>
            <a:ext cx="3500430" cy="5251958"/>
          </a:xfrm>
          <a:prstGeom prst="rect">
            <a:avLst/>
          </a:prstGeom>
        </p:spPr>
      </p:pic>
      <p:pic>
        <p:nvPicPr>
          <p:cNvPr id="5" name="Obrázek 4" descr="g36k_chin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29132"/>
            <a:ext cx="5558644" cy="2285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>
                <a:hlinkClick r:id="rId2"/>
              </a:rPr>
              <a:t>http://www.balistika.</a:t>
            </a:r>
            <a:r>
              <a:rPr lang="cs-CZ" sz="2800" dirty="0" err="1" smtClean="0">
                <a:hlinkClick r:id="rId2"/>
              </a:rPr>
              <a:t>cz</a:t>
            </a:r>
            <a:r>
              <a:rPr lang="cs-CZ" sz="2800" dirty="0" smtClean="0">
                <a:hlinkClick r:id="rId2"/>
              </a:rPr>
              <a:t>/</a:t>
            </a:r>
            <a:r>
              <a:rPr lang="cs-CZ" sz="2800" dirty="0" err="1" smtClean="0">
                <a:hlinkClick r:id="rId2"/>
              </a:rPr>
              <a:t>vnejsi</a:t>
            </a:r>
            <a:r>
              <a:rPr lang="cs-CZ" sz="2800" dirty="0" smtClean="0">
                <a:hlinkClick r:id="rId2"/>
              </a:rPr>
              <a:t>_teorie.</a:t>
            </a:r>
            <a:r>
              <a:rPr lang="cs-CZ" sz="2800" dirty="0" err="1" smtClean="0">
                <a:hlinkClick r:id="rId2"/>
              </a:rPr>
              <a:t>html</a:t>
            </a:r>
            <a:endParaRPr lang="cs-CZ" sz="2800" dirty="0" smtClean="0"/>
          </a:p>
          <a:p>
            <a:r>
              <a:rPr lang="cs-CZ" sz="2800" dirty="0" smtClean="0">
                <a:hlinkClick r:id="rId3"/>
              </a:rPr>
              <a:t>https://en.wikipedia.org/wiki/Paris_Gun</a:t>
            </a:r>
            <a:endParaRPr lang="cs-CZ" sz="2800" dirty="0" smtClean="0"/>
          </a:p>
          <a:p>
            <a:r>
              <a:rPr lang="cs-CZ" sz="2800" dirty="0" smtClean="0">
                <a:hlinkClick r:id="rId4"/>
              </a:rPr>
              <a:t>https://en.wikipedia.org/wiki/Ballistics</a:t>
            </a:r>
            <a:endParaRPr lang="cs-CZ" sz="2800" dirty="0" smtClean="0"/>
          </a:p>
          <a:p>
            <a:r>
              <a:rPr lang="cs-CZ" sz="2800" dirty="0" smtClean="0">
                <a:hlinkClick r:id="rId5"/>
              </a:rPr>
              <a:t>https://www.vihtavuori.com/tech-blog-powder-grain-shapes/</a:t>
            </a:r>
            <a:endParaRPr lang="cs-CZ" sz="2800" dirty="0" smtClean="0"/>
          </a:p>
          <a:p>
            <a:r>
              <a:rPr lang="cs-CZ" sz="2800" dirty="0" smtClean="0">
                <a:hlinkClick r:id="rId6"/>
              </a:rPr>
              <a:t>https://www.gtac.cz/clanky/o-zakladech-balistiky/</a:t>
            </a:r>
            <a:endParaRPr lang="cs-CZ" sz="2800" dirty="0" smtClean="0"/>
          </a:p>
          <a:p>
            <a:r>
              <a:rPr lang="cs-CZ" sz="2800" dirty="0" err="1" smtClean="0"/>
              <a:t>Youtube</a:t>
            </a:r>
            <a:r>
              <a:rPr lang="cs-CZ" sz="2800" dirty="0" smtClean="0"/>
              <a:t> kanál </a:t>
            </a:r>
            <a:r>
              <a:rPr lang="cs-CZ" sz="2800" dirty="0" err="1" smtClean="0"/>
              <a:t>Smarter</a:t>
            </a:r>
            <a:r>
              <a:rPr lang="cs-CZ" sz="2800" dirty="0" smtClean="0"/>
              <a:t> </a:t>
            </a:r>
            <a:r>
              <a:rPr lang="cs-CZ" sz="2800" dirty="0" err="1" smtClean="0"/>
              <a:t>every</a:t>
            </a:r>
            <a:r>
              <a:rPr lang="cs-CZ" sz="2800" dirty="0" smtClean="0"/>
              <a:t> </a:t>
            </a:r>
            <a:r>
              <a:rPr lang="cs-CZ" sz="2800" dirty="0" err="1" smtClean="0"/>
              <a:t>day</a:t>
            </a:r>
            <a:endParaRPr lang="cs-CZ" sz="28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dělení balistiky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Vnitřní</a:t>
            </a:r>
          </a:p>
          <a:p>
            <a:r>
              <a:rPr lang="cs-CZ" dirty="0" smtClean="0"/>
              <a:t>Přechodová</a:t>
            </a:r>
          </a:p>
          <a:p>
            <a:r>
              <a:rPr lang="cs-CZ" dirty="0" smtClean="0"/>
              <a:t>Vnější</a:t>
            </a:r>
          </a:p>
          <a:p>
            <a:r>
              <a:rPr lang="cs-CZ" dirty="0" smtClean="0"/>
              <a:t>Terminální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Vnitřní balistika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Zkoumá děje v hlavni při výstřelu</a:t>
            </a:r>
          </a:p>
          <a:p>
            <a:endParaRPr lang="cs-CZ" dirty="0"/>
          </a:p>
        </p:txBody>
      </p:sp>
      <p:pic>
        <p:nvPicPr>
          <p:cNvPr id="4" name="Obrázek 3" descr="Powder-types-and-shapes-768x4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3357562"/>
            <a:ext cx="5286380" cy="3500439"/>
          </a:xfrm>
          <a:prstGeom prst="rect">
            <a:avLst/>
          </a:prstGeom>
        </p:spPr>
      </p:pic>
      <p:pic>
        <p:nvPicPr>
          <p:cNvPr id="5" name="Obrázek 4" descr="350px-Grain-determined_pressure_vs_tim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78985"/>
            <a:ext cx="3856138" cy="3779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Přechodová balistika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Dokud se nevyrovná tlak okolo projektilu</a:t>
            </a:r>
          </a:p>
          <a:p>
            <a:r>
              <a:rPr lang="cs-CZ" dirty="0" smtClean="0">
                <a:hlinkClick r:id="rId2"/>
              </a:rPr>
              <a:t>https://youtu.be/7pOXunRYJIw?t=219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bullet leaving barr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286125"/>
            <a:ext cx="4572000" cy="3571875"/>
          </a:xfrm>
          <a:prstGeom prst="rect">
            <a:avLst/>
          </a:prstGeom>
        </p:spPr>
      </p:pic>
      <p:pic>
        <p:nvPicPr>
          <p:cNvPr id="5" name="Obrázek 4" descr="maxresdefaul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86256"/>
            <a:ext cx="4571989" cy="257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Vnější balistika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F</a:t>
            </a:r>
            <a:r>
              <a:rPr lang="cs-CZ" baseline="-25000" dirty="0" err="1" smtClean="0"/>
              <a:t>g</a:t>
            </a:r>
            <a:r>
              <a:rPr lang="cs-CZ" dirty="0"/>
              <a:t> = m · g</a:t>
            </a:r>
            <a:endParaRPr lang="cs-CZ" b="1" dirty="0"/>
          </a:p>
          <a:p>
            <a:r>
              <a:rPr lang="cs-CZ" dirty="0" err="1"/>
              <a:t>F</a:t>
            </a:r>
            <a:r>
              <a:rPr lang="cs-CZ" baseline="-25000" dirty="0" err="1"/>
              <a:t>od</a:t>
            </a:r>
            <a:r>
              <a:rPr lang="cs-CZ" dirty="0"/>
              <a:t> = 1/2 · C · S · </a:t>
            </a:r>
            <a:r>
              <a:rPr lang="el-GR" dirty="0"/>
              <a:t>ρ · </a:t>
            </a:r>
            <a:r>
              <a:rPr lang="cs-CZ" dirty="0"/>
              <a:t>v</a:t>
            </a:r>
            <a:r>
              <a:rPr lang="cs-CZ" baseline="30000" dirty="0"/>
              <a:t>2</a:t>
            </a:r>
            <a:endParaRPr lang="cs-CZ" b="1" dirty="0"/>
          </a:p>
          <a:p>
            <a:pPr>
              <a:buNone/>
            </a:pPr>
            <a:endParaRPr lang="cs-CZ" dirty="0" smtClean="0"/>
          </a:p>
        </p:txBody>
      </p:sp>
      <p:pic>
        <p:nvPicPr>
          <p:cNvPr id="5" name="Obrázek 4" descr="nakr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357298"/>
            <a:ext cx="8521700" cy="255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Odpor vzduchu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F</a:t>
            </a:r>
            <a:r>
              <a:rPr lang="cs-CZ" baseline="-25000" dirty="0" err="1"/>
              <a:t>od</a:t>
            </a:r>
            <a:r>
              <a:rPr lang="cs-CZ" dirty="0"/>
              <a:t> = 1/2 · C · S · </a:t>
            </a:r>
            <a:r>
              <a:rPr lang="el-GR" dirty="0"/>
              <a:t>ρ · </a:t>
            </a:r>
            <a:r>
              <a:rPr lang="cs-CZ" dirty="0"/>
              <a:t>v</a:t>
            </a:r>
            <a:r>
              <a:rPr lang="cs-CZ" baseline="30000" dirty="0"/>
              <a:t>2</a:t>
            </a:r>
            <a:endParaRPr lang="cs-CZ" b="1" dirty="0"/>
          </a:p>
          <a:p>
            <a:r>
              <a:rPr lang="cs-CZ" dirty="0" err="1"/>
              <a:t>F</a:t>
            </a:r>
            <a:r>
              <a:rPr lang="cs-CZ" baseline="-25000" dirty="0" err="1"/>
              <a:t>od</a:t>
            </a:r>
            <a:r>
              <a:rPr lang="cs-CZ" dirty="0"/>
              <a:t> = 1/2 · T · C(v) · S · </a:t>
            </a:r>
            <a:r>
              <a:rPr lang="el-GR" dirty="0"/>
              <a:t>ρ · </a:t>
            </a:r>
            <a:r>
              <a:rPr lang="cs-CZ" smtClean="0"/>
              <a:t>v</a:t>
            </a:r>
            <a:r>
              <a:rPr lang="cs-CZ" baseline="30000" smtClean="0"/>
              <a:t>2</a:t>
            </a:r>
            <a:endParaRPr lang="cs-CZ" b="1" dirty="0"/>
          </a:p>
          <a:p>
            <a:pPr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b="1" dirty="0"/>
          </a:p>
          <a:p>
            <a:endParaRPr lang="cs-CZ" dirty="0"/>
          </a:p>
        </p:txBody>
      </p:sp>
      <p:pic>
        <p:nvPicPr>
          <p:cNvPr id="4" name="Obrázek 3" descr="odpor podle rychlost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429000"/>
            <a:ext cx="3575197" cy="3173413"/>
          </a:xfrm>
          <a:prstGeom prst="rect">
            <a:avLst/>
          </a:prstGeom>
        </p:spPr>
      </p:pic>
      <p:pic>
        <p:nvPicPr>
          <p:cNvPr id="5" name="Obrázek 4" descr="funkce_g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786058"/>
            <a:ext cx="3957644" cy="3874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Coriolisova</a:t>
            </a:r>
            <a:r>
              <a:rPr lang="cs-CZ" dirty="0" smtClean="0"/>
              <a:t> síla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Závisí na směru a místě výstřelu</a:t>
            </a:r>
          </a:p>
          <a:p>
            <a:r>
              <a:rPr lang="cs-CZ" dirty="0" smtClean="0"/>
              <a:t>Pušková munice:</a:t>
            </a:r>
          </a:p>
          <a:p>
            <a:endParaRPr lang="cs-CZ" dirty="0"/>
          </a:p>
          <a:p>
            <a:endParaRPr lang="cs-CZ" dirty="0" smtClean="0"/>
          </a:p>
          <a:p>
            <a:pPr>
              <a:buNone/>
            </a:pPr>
            <a:endParaRPr lang="cs-CZ" dirty="0"/>
          </a:p>
          <a:p>
            <a:r>
              <a:rPr lang="cs-CZ" dirty="0" smtClean="0"/>
              <a:t>155 mm houfnice,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  45° náměr:</a:t>
            </a:r>
          </a:p>
          <a:p>
            <a:endParaRPr lang="cs-CZ" dirty="0" smtClean="0"/>
          </a:p>
          <a:p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4000496" y="2214554"/>
          <a:ext cx="4929221" cy="2103120"/>
        </p:xfrm>
        <a:graphic>
          <a:graphicData uri="http://schemas.openxmlformats.org/drawingml/2006/table">
            <a:tbl>
              <a:tblPr firstRow="1" firstCol="1">
                <a:tableStyleId>{616DA210-FB5B-4158-B5E0-FEB733F419BA}</a:tableStyleId>
              </a:tblPr>
              <a:tblGrid>
                <a:gridCol w="1329228"/>
                <a:gridCol w="1821513"/>
                <a:gridCol w="1778480"/>
              </a:tblGrid>
              <a:tr h="630518"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Směr střelby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Výšková odchylka (cm)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Odchylka vpravo (cm)</a:t>
                      </a:r>
                      <a:endParaRPr lang="cs-CZ" dirty="0"/>
                    </a:p>
                  </a:txBody>
                  <a:tcPr/>
                </a:tc>
              </a:tr>
              <a:tr h="360296">
                <a:tc>
                  <a:txBody>
                    <a:bodyPr/>
                    <a:lstStyle/>
                    <a:p>
                      <a:r>
                        <a:rPr lang="cs-CZ" dirty="0" smtClean="0"/>
                        <a:t>Sever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9,9</a:t>
                      </a:r>
                    </a:p>
                  </a:txBody>
                  <a:tcPr/>
                </a:tc>
              </a:tr>
              <a:tr h="360296">
                <a:tc>
                  <a:txBody>
                    <a:bodyPr/>
                    <a:lstStyle/>
                    <a:p>
                      <a:r>
                        <a:rPr lang="cs-CZ" dirty="0" smtClean="0"/>
                        <a:t>Východ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8,3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9,9</a:t>
                      </a:r>
                      <a:endParaRPr lang="cs-CZ" dirty="0"/>
                    </a:p>
                  </a:txBody>
                  <a:tcPr/>
                </a:tc>
              </a:tr>
              <a:tr h="360296">
                <a:tc>
                  <a:txBody>
                    <a:bodyPr/>
                    <a:lstStyle/>
                    <a:p>
                      <a:r>
                        <a:rPr lang="cs-CZ" dirty="0" smtClean="0"/>
                        <a:t>Jih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9,9</a:t>
                      </a:r>
                      <a:endParaRPr lang="cs-CZ" dirty="0"/>
                    </a:p>
                  </a:txBody>
                  <a:tcPr/>
                </a:tc>
              </a:tr>
              <a:tr h="360296">
                <a:tc>
                  <a:txBody>
                    <a:bodyPr/>
                    <a:lstStyle/>
                    <a:p>
                      <a:r>
                        <a:rPr lang="cs-CZ" dirty="0" smtClean="0"/>
                        <a:t>Západ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-8,3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9,9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4000496" y="4500570"/>
          <a:ext cx="4929222" cy="2125972"/>
        </p:xfrm>
        <a:graphic>
          <a:graphicData uri="http://schemas.openxmlformats.org/drawingml/2006/table">
            <a:tbl>
              <a:tblPr firstRow="1" firstCol="1">
                <a:tableStyleId>{616DA210-FB5B-4158-B5E0-FEB733F419BA}</a:tableStyleId>
              </a:tblPr>
              <a:tblGrid>
                <a:gridCol w="1329228"/>
                <a:gridCol w="1821514"/>
                <a:gridCol w="1778480"/>
              </a:tblGrid>
              <a:tr h="371473"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Směr střelby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Dostřel (m)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Odchylka vpravo </a:t>
                      </a:r>
                      <a:r>
                        <a:rPr lang="cs-CZ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(m</a:t>
                      </a:r>
                      <a:r>
                        <a:rPr lang="cs-CZ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cs-CZ" dirty="0"/>
                    </a:p>
                  </a:txBody>
                  <a:tcPr/>
                </a:tc>
              </a:tr>
              <a:tr h="371473">
                <a:tc>
                  <a:txBody>
                    <a:bodyPr/>
                    <a:lstStyle/>
                    <a:p>
                      <a:r>
                        <a:rPr lang="cs-CZ" dirty="0" smtClean="0"/>
                        <a:t>Sever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18174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44</a:t>
                      </a:r>
                      <a:endParaRPr lang="cs-CZ" dirty="0"/>
                    </a:p>
                  </a:txBody>
                  <a:tcPr/>
                </a:tc>
              </a:tr>
              <a:tr h="371473">
                <a:tc>
                  <a:txBody>
                    <a:bodyPr/>
                    <a:lstStyle/>
                    <a:p>
                      <a:r>
                        <a:rPr lang="cs-CZ" dirty="0" smtClean="0"/>
                        <a:t>Východ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18199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61</a:t>
                      </a:r>
                      <a:endParaRPr lang="cs-CZ" dirty="0"/>
                    </a:p>
                  </a:txBody>
                  <a:tcPr/>
                </a:tc>
              </a:tr>
              <a:tr h="371473">
                <a:tc>
                  <a:txBody>
                    <a:bodyPr/>
                    <a:lstStyle/>
                    <a:p>
                      <a:r>
                        <a:rPr lang="cs-CZ" dirty="0" smtClean="0"/>
                        <a:t>Jih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18174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77</a:t>
                      </a:r>
                      <a:endParaRPr lang="cs-CZ" dirty="0"/>
                    </a:p>
                  </a:txBody>
                  <a:tcPr/>
                </a:tc>
              </a:tr>
              <a:tr h="371473">
                <a:tc>
                  <a:txBody>
                    <a:bodyPr/>
                    <a:lstStyle/>
                    <a:p>
                      <a:r>
                        <a:rPr lang="cs-CZ" dirty="0" smtClean="0"/>
                        <a:t>Západ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18150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60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Derivace střely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Stranový posun podle rotace střely</a:t>
            </a:r>
          </a:p>
          <a:p>
            <a:r>
              <a:rPr lang="cs-CZ" dirty="0" smtClean="0"/>
              <a:t>Vzniká kvůli rozdílu mezi vektorem odporu a rychlosti </a:t>
            </a:r>
          </a:p>
          <a:p>
            <a:r>
              <a:rPr lang="en-US" dirty="0"/>
              <a:t>pro </a:t>
            </a:r>
            <a:r>
              <a:rPr lang="en-US" dirty="0" err="1"/>
              <a:t>střelu</a:t>
            </a:r>
            <a:r>
              <a:rPr lang="en-US" dirty="0"/>
              <a:t> 105 mm, 14,97 kg, v</a:t>
            </a:r>
            <a:r>
              <a:rPr lang="en-US" baseline="-25000" dirty="0"/>
              <a:t>0</a:t>
            </a:r>
            <a:r>
              <a:rPr lang="en-US" dirty="0"/>
              <a:t> = 493 </a:t>
            </a:r>
            <a:r>
              <a:rPr lang="en-US" dirty="0" smtClean="0"/>
              <a:t>m/s</a:t>
            </a:r>
            <a:r>
              <a:rPr lang="cs-CZ" dirty="0" smtClean="0"/>
              <a:t>: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500034" y="4071943"/>
          <a:ext cx="8072493" cy="1571635"/>
        </p:xfrm>
        <a:graphic>
          <a:graphicData uri="http://schemas.openxmlformats.org/drawingml/2006/table">
            <a:tbl>
              <a:tblPr firstRow="1" firstCol="1">
                <a:tableStyleId>{616DA210-FB5B-4158-B5E0-FEB733F419BA}</a:tableStyleId>
              </a:tblPr>
              <a:tblGrid>
                <a:gridCol w="1599681"/>
                <a:gridCol w="2192130"/>
                <a:gridCol w="2140341"/>
                <a:gridCol w="2140341"/>
              </a:tblGrid>
              <a:tr h="727545"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Úhel výstřelu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Dostřel (m)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Doba letu (s)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Derivace (m)</a:t>
                      </a:r>
                      <a:endParaRPr lang="cs-CZ" dirty="0"/>
                    </a:p>
                  </a:txBody>
                  <a:tcPr/>
                </a:tc>
              </a:tr>
              <a:tr h="422045"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 stupňů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11500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290</a:t>
                      </a:r>
                    </a:p>
                  </a:txBody>
                  <a:tcPr/>
                </a:tc>
              </a:tr>
              <a:tr h="422045"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 stupňů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7500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560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Terminální balistika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Zabývá se účinky projektilu na cíl živý i neživý </a:t>
            </a:r>
            <a:endParaRPr lang="cs-CZ" dirty="0"/>
          </a:p>
        </p:txBody>
      </p:sp>
      <p:pic>
        <p:nvPicPr>
          <p:cNvPr id="5" name="Obrázek 4" descr="TCwEqF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9840"/>
            <a:ext cx="4143372" cy="4328160"/>
          </a:xfrm>
          <a:prstGeom prst="rect">
            <a:avLst/>
          </a:prstGeom>
        </p:spPr>
      </p:pic>
      <p:pic>
        <p:nvPicPr>
          <p:cNvPr id="6" name="Obrázek 5" descr="RussianW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2484208"/>
            <a:ext cx="5000628" cy="4373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921</TotalTime>
  <Words>230</Words>
  <Application>Microsoft Office PowerPoint</Application>
  <PresentationFormat>Předvádění na obrazovce (4:3)</PresentationFormat>
  <Paragraphs>104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Balistika a její demonstrace v praxi</vt:lpstr>
      <vt:lpstr>Základní dělení balistiky</vt:lpstr>
      <vt:lpstr>Vnitřní balistika</vt:lpstr>
      <vt:lpstr>Přechodová balistika</vt:lpstr>
      <vt:lpstr>Vnější balistika</vt:lpstr>
      <vt:lpstr>Odpor vzduchu</vt:lpstr>
      <vt:lpstr>Coriolisova síla</vt:lpstr>
      <vt:lpstr>Derivace střely</vt:lpstr>
      <vt:lpstr>Terminální balistika</vt:lpstr>
      <vt:lpstr>Balistické kyvadlo</vt:lpstr>
      <vt:lpstr>Rázová vlna</vt:lpstr>
      <vt:lpstr>Demonstrace v praxi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Matěj Láznička</dc:creator>
  <cp:lastModifiedBy>Matěj Láznička</cp:lastModifiedBy>
  <cp:revision>38</cp:revision>
  <dcterms:created xsi:type="dcterms:W3CDTF">2019-08-28T13:35:27Z</dcterms:created>
  <dcterms:modified xsi:type="dcterms:W3CDTF">2019-08-29T19:48:27Z</dcterms:modified>
</cp:coreProperties>
</file>